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3" r:id="rId7"/>
    <p:sldId id="286" r:id="rId8"/>
    <p:sldId id="287" r:id="rId9"/>
    <p:sldId id="288" r:id="rId10"/>
    <p:sldId id="290" r:id="rId11"/>
    <p:sldId id="292" r:id="rId12"/>
    <p:sldId id="293" r:id="rId13"/>
    <p:sldId id="294" r:id="rId14"/>
    <p:sldId id="29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2C3"/>
    <a:srgbClr val="208AEC"/>
    <a:srgbClr val="194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AECE4-D632-437F-9C42-22F9B76FE2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ECA83-BC4F-44D2-9786-4893DCA926D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06A3A-B0F9-4CA7-B9FA-E5DCD0E6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EB040-DE28-4918-A5AA-DE13ADD2AA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9f9b6f283c1d477d93e8e68fb48fe656"/>
          <p:cNvPicPr/>
          <p:nvPr/>
        </p:nvPicPr>
        <p:blipFill>
          <a:blip r:embed="rId1"/>
          <a:stretch>
            <a:fillRect/>
          </a:stretch>
        </p:blipFill>
        <p:spPr>
          <a:xfrm>
            <a:off x="-1270" y="1361440"/>
            <a:ext cx="6134400" cy="3924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82996" y="505509"/>
            <a:ext cx="12856771" cy="5777625"/>
            <a:chOff x="582996" y="505509"/>
            <a:chExt cx="12856771" cy="5777625"/>
          </a:xfrm>
        </p:grpSpPr>
        <p:sp>
          <p:nvSpPr>
            <p:cNvPr id="17" name="任意多边形 16"/>
            <p:cNvSpPr/>
            <p:nvPr/>
          </p:nvSpPr>
          <p:spPr>
            <a:xfrm>
              <a:off x="5326743" y="2334339"/>
              <a:ext cx="6865257" cy="2162629"/>
            </a:xfrm>
            <a:custGeom>
              <a:avLst/>
              <a:gdLst>
                <a:gd name="connsiteX0" fmla="*/ 690203 w 6865257"/>
                <a:gd name="connsiteY0" fmla="*/ 0 h 2162629"/>
                <a:gd name="connsiteX1" fmla="*/ 6865257 w 6865257"/>
                <a:gd name="connsiteY1" fmla="*/ 0 h 2162629"/>
                <a:gd name="connsiteX2" fmla="*/ 6865257 w 6865257"/>
                <a:gd name="connsiteY2" fmla="*/ 2162629 h 2162629"/>
                <a:gd name="connsiteX3" fmla="*/ 0 w 6865257"/>
                <a:gd name="connsiteY3" fmla="*/ 2162629 h 216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5257" h="2162629">
                  <a:moveTo>
                    <a:pt x="690203" y="0"/>
                  </a:moveTo>
                  <a:lnTo>
                    <a:pt x="6865257" y="0"/>
                  </a:lnTo>
                  <a:lnTo>
                    <a:pt x="6865257" y="2162629"/>
                  </a:lnTo>
                  <a:lnTo>
                    <a:pt x="0" y="2162629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3454400" y="2334340"/>
              <a:ext cx="8737601" cy="2162629"/>
            </a:xfrm>
            <a:custGeom>
              <a:avLst/>
              <a:gdLst>
                <a:gd name="connsiteX0" fmla="*/ 690203 w 8737601"/>
                <a:gd name="connsiteY0" fmla="*/ 0 h 2162629"/>
                <a:gd name="connsiteX1" fmla="*/ 8737601 w 8737601"/>
                <a:gd name="connsiteY1" fmla="*/ 0 h 2162629"/>
                <a:gd name="connsiteX2" fmla="*/ 8737601 w 8737601"/>
                <a:gd name="connsiteY2" fmla="*/ 5658 h 2162629"/>
                <a:gd name="connsiteX3" fmla="*/ 2613346 w 8737601"/>
                <a:gd name="connsiteY3" fmla="*/ 5658 h 2162629"/>
                <a:gd name="connsiteX4" fmla="*/ 1924949 w 8737601"/>
                <a:gd name="connsiteY4" fmla="*/ 2162629 h 2162629"/>
                <a:gd name="connsiteX5" fmla="*/ 0 w 8737601"/>
                <a:gd name="connsiteY5" fmla="*/ 2162629 h 216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37601" h="2162629">
                  <a:moveTo>
                    <a:pt x="690203" y="0"/>
                  </a:moveTo>
                  <a:lnTo>
                    <a:pt x="8737601" y="0"/>
                  </a:lnTo>
                  <a:lnTo>
                    <a:pt x="8737601" y="5658"/>
                  </a:lnTo>
                  <a:lnTo>
                    <a:pt x="2613346" y="5658"/>
                  </a:lnTo>
                  <a:lnTo>
                    <a:pt x="1924949" y="2162629"/>
                  </a:lnTo>
                  <a:lnTo>
                    <a:pt x="0" y="2162629"/>
                  </a:ln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132610" y="2625209"/>
              <a:ext cx="7307157" cy="1630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大型仪器设备</a:t>
              </a:r>
              <a:br>
                <a:rPr lang="zh-CN" altLang="en-US" sz="5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5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申请购置可行性论证</a:t>
              </a:r>
              <a:endPara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Group 8"/>
            <p:cNvGrpSpPr/>
            <p:nvPr/>
          </p:nvGrpSpPr>
          <p:grpSpPr bwMode="auto">
            <a:xfrm>
              <a:off x="6205523" y="4754668"/>
              <a:ext cx="4236420" cy="336867"/>
              <a:chOff x="5" y="0"/>
              <a:chExt cx="6673" cy="530"/>
            </a:xfrm>
          </p:grpSpPr>
          <p:sp>
            <p:nvSpPr>
              <p:cNvPr id="23" name="直接连接符 16"/>
              <p:cNvSpPr>
                <a:spLocks noChangeShapeType="1"/>
              </p:cNvSpPr>
              <p:nvPr/>
            </p:nvSpPr>
            <p:spPr bwMode="auto">
              <a:xfrm>
                <a:off x="1700" y="90"/>
                <a:ext cx="3" cy="340"/>
              </a:xfrm>
              <a:prstGeom prst="line">
                <a:avLst/>
              </a:prstGeom>
              <a:noFill/>
              <a:ln w="9525">
                <a:solidFill>
                  <a:schemeClr val="tx1">
                    <a:alpha val="6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24" name="直接连接符 17"/>
              <p:cNvSpPr>
                <a:spLocks noChangeShapeType="1"/>
              </p:cNvSpPr>
              <p:nvPr/>
            </p:nvSpPr>
            <p:spPr bwMode="auto">
              <a:xfrm>
                <a:off x="3453" y="90"/>
                <a:ext cx="0" cy="340"/>
              </a:xfrm>
              <a:prstGeom prst="line">
                <a:avLst/>
              </a:prstGeom>
              <a:noFill/>
              <a:ln w="9525">
                <a:solidFill>
                  <a:schemeClr val="tx1">
                    <a:alpha val="6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25" name="直接连接符 18"/>
              <p:cNvSpPr>
                <a:spLocks noChangeShapeType="1"/>
              </p:cNvSpPr>
              <p:nvPr/>
            </p:nvSpPr>
            <p:spPr bwMode="auto">
              <a:xfrm>
                <a:off x="5221" y="90"/>
                <a:ext cx="0" cy="340"/>
              </a:xfrm>
              <a:prstGeom prst="line">
                <a:avLst/>
              </a:prstGeom>
              <a:noFill/>
              <a:ln w="9525">
                <a:solidFill>
                  <a:schemeClr val="tx1">
                    <a:alpha val="6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26" name="TextBox 20"/>
              <p:cNvSpPr>
                <a:spLocks noChangeArrowheads="1"/>
              </p:cNvSpPr>
              <p:nvPr/>
            </p:nvSpPr>
            <p:spPr bwMode="auto">
              <a:xfrm>
                <a:off x="5" y="0"/>
                <a:ext cx="1568" cy="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zh-CN" altLang="en-US" sz="1600" dirty="0" smtClean="0">
                    <a:latin typeface="等线" panose="02010600030101010101" pitchFamily="2" charset="-122"/>
                    <a:ea typeface="等线" panose="02010600030101010101" pitchFamily="2" charset="-122"/>
                    <a:sym typeface="方正兰亭中黑_GBK" pitchFamily="2" charset="-122"/>
                  </a:rPr>
                  <a:t>需求阐述</a:t>
                </a:r>
                <a:endParaRPr lang="zh-CN" altLang="en-US" sz="1600" dirty="0" smtClean="0">
                  <a:latin typeface="等线" panose="02010600030101010101" pitchFamily="2" charset="-122"/>
                  <a:ea typeface="等线" panose="02010600030101010101" pitchFamily="2" charset="-122"/>
                  <a:sym typeface="方正兰亭中黑_GBK" pitchFamily="2" charset="-122"/>
                </a:endParaRPr>
              </a:p>
            </p:txBody>
          </p:sp>
          <p:sp>
            <p:nvSpPr>
              <p:cNvPr id="27" name="TextBox 21"/>
              <p:cNvSpPr>
                <a:spLocks noChangeArrowheads="1"/>
              </p:cNvSpPr>
              <p:nvPr/>
            </p:nvSpPr>
            <p:spPr bwMode="auto">
              <a:xfrm>
                <a:off x="1823" y="0"/>
                <a:ext cx="1568" cy="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zh-CN" altLang="en-US" sz="1600" dirty="0" smtClean="0">
                    <a:latin typeface="等线" panose="02010600030101010101" pitchFamily="2" charset="-122"/>
                    <a:ea typeface="等线" panose="02010600030101010101" pitchFamily="2" charset="-122"/>
                    <a:sym typeface="方正兰亭中黑_GBK" pitchFamily="2" charset="-122"/>
                  </a:rPr>
                  <a:t>调研汇报</a:t>
                </a:r>
                <a:endParaRPr lang="zh-CN" altLang="en-US" sz="1600" dirty="0" smtClean="0">
                  <a:latin typeface="等线" panose="02010600030101010101" pitchFamily="2" charset="-122"/>
                  <a:ea typeface="等线" panose="02010600030101010101" pitchFamily="2" charset="-122"/>
                  <a:sym typeface="方正兰亭中黑_GBK" pitchFamily="2" charset="-122"/>
                </a:endParaRPr>
              </a:p>
            </p:txBody>
          </p:sp>
          <p:sp>
            <p:nvSpPr>
              <p:cNvPr id="28" name="TextBox 22"/>
              <p:cNvSpPr>
                <a:spLocks noChangeArrowheads="1"/>
              </p:cNvSpPr>
              <p:nvPr/>
            </p:nvSpPr>
            <p:spPr bwMode="auto">
              <a:xfrm>
                <a:off x="3523" y="0"/>
                <a:ext cx="1568" cy="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zh-CN" altLang="en-US" sz="1600" dirty="0" smtClean="0">
                    <a:latin typeface="等线" panose="02010600030101010101" pitchFamily="2" charset="-122"/>
                    <a:ea typeface="等线" panose="02010600030101010101" pitchFamily="2" charset="-122"/>
                    <a:sym typeface="方正兰亭中黑_GBK" pitchFamily="2" charset="-122"/>
                  </a:rPr>
                  <a:t>条件配套</a:t>
                </a:r>
                <a:endParaRPr lang="zh-CN" altLang="en-US" sz="1600" dirty="0" smtClean="0">
                  <a:latin typeface="等线" panose="02010600030101010101" pitchFamily="2" charset="-122"/>
                  <a:ea typeface="等线" panose="02010600030101010101" pitchFamily="2" charset="-122"/>
                  <a:sym typeface="方正兰亭中黑_GBK" pitchFamily="2" charset="-122"/>
                </a:endParaRPr>
              </a:p>
            </p:txBody>
          </p:sp>
          <p:sp>
            <p:nvSpPr>
              <p:cNvPr id="29" name="TextBox 23"/>
              <p:cNvSpPr>
                <a:spLocks noChangeArrowheads="1"/>
              </p:cNvSpPr>
              <p:nvPr/>
            </p:nvSpPr>
            <p:spPr bwMode="auto">
              <a:xfrm>
                <a:off x="5221" y="0"/>
                <a:ext cx="1457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zh-CN" altLang="en-US" sz="1600" dirty="0">
                    <a:latin typeface="等线" panose="02010600030101010101" pitchFamily="2" charset="-122"/>
                    <a:ea typeface="等线" panose="02010600030101010101" pitchFamily="2" charset="-122"/>
                    <a:sym typeface="方正兰亭中黑_GBK" pitchFamily="2" charset="-122"/>
                  </a:rPr>
                  <a:t>效益分析</a:t>
                </a:r>
                <a:endParaRPr lang="zh-CN" altLang="en-US" sz="1600" dirty="0" smtClean="0">
                  <a:latin typeface="等线" panose="02010600030101010101" pitchFamily="2" charset="-122"/>
                  <a:ea typeface="等线" panose="02010600030101010101" pitchFamily="2" charset="-122"/>
                  <a:sym typeface="方正兰亭中黑_GBK" pitchFamily="2" charset="-122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582996" y="5869114"/>
              <a:ext cx="11418504" cy="41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spc="2500" noProof="1" smtClean="0">
                  <a:latin typeface="Century Gothic" panose="020B0502020202020204" pitchFamily="34" charset="0"/>
                  <a:ea typeface="+mj-ea"/>
                </a:rPr>
                <a:t>FEASIBILITY DEMONSTRATION</a:t>
              </a:r>
              <a:endParaRPr lang="en-US" altLang="zh-CN" sz="1400" spc="2500" noProof="1" smtClean="0">
                <a:latin typeface="Century Gothic" panose="020B0502020202020204" pitchFamily="34" charset="0"/>
                <a:ea typeface="+mj-ea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 rot="0">
              <a:off x="1335586" y="505509"/>
              <a:ext cx="1909264" cy="651437"/>
              <a:chOff x="1545136" y="505509"/>
              <a:chExt cx="1909264" cy="651437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1545136" y="505509"/>
                <a:ext cx="1909264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entury Gothic" panose="020B0502020202020204" pitchFamily="34" charset="0"/>
                  </a:rPr>
                  <a:t>NANTONG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545136" y="789970"/>
                <a:ext cx="1909264" cy="366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entury Gothic" panose="020B0502020202020204" pitchFamily="34" charset="0"/>
                  </a:rPr>
                  <a:t>UNIVERSITY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16283" t="10983" r="16667" b="19317"/>
          <a:stretch>
            <a:fillRect/>
          </a:stretch>
        </p:blipFill>
        <p:spPr>
          <a:xfrm>
            <a:off x="495935" y="198755"/>
            <a:ext cx="825500" cy="858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775" y="0"/>
            <a:ext cx="3829050" cy="61626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716593" y="4976376"/>
            <a:ext cx="1887794" cy="18816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35329" y="5184673"/>
            <a:ext cx="6056671" cy="44245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135329" y="1687298"/>
            <a:ext cx="5571259" cy="1672352"/>
            <a:chOff x="563338" y="2442732"/>
            <a:chExt cx="5571259" cy="1672352"/>
          </a:xfrm>
        </p:grpSpPr>
        <p:sp>
          <p:nvSpPr>
            <p:cNvPr id="19" name="Textfeld 29"/>
            <p:cNvSpPr txBox="1"/>
            <p:nvPr/>
          </p:nvSpPr>
          <p:spPr>
            <a:xfrm>
              <a:off x="563338" y="2492659"/>
              <a:ext cx="1665346" cy="162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/>
              <a:r>
                <a:rPr lang="de-DE" sz="9950" b="1" dirty="0">
                  <a:solidFill>
                    <a:srgbClr val="F9F9F9">
                      <a:lumMod val="25000"/>
                    </a:srgbClr>
                  </a:solidFill>
                  <a:latin typeface="Century Gothic" panose="020B0502020202020204" pitchFamily="34" charset="0"/>
                  <a:cs typeface="+mn-ea"/>
                  <a:sym typeface="+mn-lt"/>
                </a:rPr>
                <a:t>0</a:t>
              </a:r>
              <a:r>
                <a:rPr lang="en-US" altLang="de-DE" sz="9950" b="1" dirty="0">
                  <a:solidFill>
                    <a:srgbClr val="F9F9F9">
                      <a:lumMod val="25000"/>
                    </a:srgbClr>
                  </a:solidFill>
                  <a:latin typeface="Century Gothic" panose="020B0502020202020204" pitchFamily="34" charset="0"/>
                  <a:cs typeface="+mn-ea"/>
                  <a:sym typeface="+mn-lt"/>
                </a:rPr>
                <a:t>4</a:t>
              </a:r>
              <a:endParaRPr lang="en-US" altLang="de-DE" sz="9950" b="1" dirty="0">
                <a:solidFill>
                  <a:srgbClr val="F9F9F9">
                    <a:lumMod val="25000"/>
                  </a:srgbClr>
                </a:solidFill>
                <a:latin typeface="Century Gothic" panose="020B0502020202020204" pitchFamily="34" charset="0"/>
                <a:cs typeface="+mn-ea"/>
                <a:sym typeface="+mn-lt"/>
              </a:endParaRPr>
            </a:p>
          </p:txBody>
        </p:sp>
        <p:sp>
          <p:nvSpPr>
            <p:cNvPr id="20" name="Textfeld 29"/>
            <p:cNvSpPr txBox="1"/>
            <p:nvPr/>
          </p:nvSpPr>
          <p:spPr>
            <a:xfrm>
              <a:off x="2220638" y="2442732"/>
              <a:ext cx="3913959" cy="144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/>
              <a:endParaRPr lang="de-DE" sz="4400" b="1" dirty="0">
                <a:solidFill>
                  <a:srgbClr val="F9F9F9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defTabSz="228600"/>
              <a:r>
                <a:rPr lang="zh-CN" altLang="en-US" sz="4400" b="1" dirty="0" smtClean="0">
                  <a:solidFill>
                    <a:srgbClr val="F9F9F9">
                      <a:lumMod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效益分析</a:t>
              </a:r>
              <a:endParaRPr lang="zh-CN" altLang="en-US" sz="4400" b="1" dirty="0" smtClean="0">
                <a:solidFill>
                  <a:srgbClr val="F9F9F9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0" name="Textfeld 78"/>
          <p:cNvSpPr txBox="1"/>
          <p:nvPr/>
        </p:nvSpPr>
        <p:spPr>
          <a:xfrm>
            <a:off x="6177388" y="3476514"/>
            <a:ext cx="1690621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lnSpc>
                <a:spcPct val="150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4.1 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预计机时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4.2 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预期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成果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endParaRPr lang="en-US" altLang="zh-CN" sz="1400" dirty="0" smtClean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5837" y="503391"/>
            <a:ext cx="2212976" cy="787600"/>
            <a:chOff x="766853" y="1572536"/>
            <a:chExt cx="2212976" cy="787600"/>
          </a:xfrm>
        </p:grpSpPr>
        <p:sp>
          <p:nvSpPr>
            <p:cNvPr id="5" name="TextBox 1"/>
            <p:cNvSpPr txBox="1"/>
            <p:nvPr/>
          </p:nvSpPr>
          <p:spPr>
            <a:xfrm>
              <a:off x="766853" y="1572536"/>
              <a:ext cx="2085975" cy="53403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l">
                <a:lnSpc>
                  <a:spcPts val="3810"/>
                </a:lnSpc>
              </a:pPr>
              <a:r>
                <a:rPr lang="en-US" altLang="zh-CN" sz="29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04 </a:t>
              </a:r>
              <a:r>
                <a:rPr lang="zh-CN" altLang="en-US" sz="296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效益分析</a:t>
              </a:r>
              <a:endParaRPr lang="zh-CN" altLang="en-US" sz="296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" name="TextBox 1"/>
            <p:cNvSpPr txBox="1"/>
            <p:nvPr/>
          </p:nvSpPr>
          <p:spPr>
            <a:xfrm>
              <a:off x="766854" y="2002631"/>
              <a:ext cx="2212975" cy="35750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l">
                <a:lnSpc>
                  <a:spcPts val="2435"/>
                </a:lnSpc>
              </a:pPr>
              <a:r>
                <a:rPr lang="en-US" altLang="zh-CN" sz="1905" b="1" dirty="0"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rPr>
                <a:t>PROSPECTIVE YIELD</a:t>
              </a:r>
              <a:endParaRPr lang="en-US" altLang="zh-CN" sz="1905" b="1" dirty="0">
                <a:latin typeface="Century Gothic" panose="020B0502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723255" y="1679575"/>
            <a:ext cx="53263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预计机时</a:t>
            </a:r>
            <a:r>
              <a:rPr lang="zh-CN" altLang="en-U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：</a:t>
            </a:r>
            <a:r>
              <a:rPr lang="zh-CN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用于</a:t>
            </a:r>
            <a:r>
              <a:rPr lang="en-US" altLang="zh-CN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****</a:t>
            </a:r>
            <a:r>
              <a:rPr lang="zh-CN" altLang="en-U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教学科研实验，能够达到年平均使用机时</a:t>
            </a:r>
            <a:r>
              <a:rPr lang="en-US" altLang="zh-CN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****</a:t>
            </a:r>
            <a:r>
              <a:rPr lang="zh-CN" altLang="en-U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小时。</a:t>
            </a:r>
            <a:endParaRPr lang="zh-CN" altLang="en-US" sz="18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79135" y="2724785"/>
            <a:ext cx="5270500" cy="984885"/>
            <a:chOff x="6096000" y="5128967"/>
            <a:chExt cx="5638800" cy="984608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5128967"/>
              <a:ext cx="5638800" cy="368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800" b="1" dirty="0" smtClean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预期成果</a:t>
              </a:r>
              <a:r>
                <a:rPr lang="zh-CN" altLang="en-US" sz="1800" dirty="0" smtClean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：</a:t>
              </a:r>
              <a:endParaRPr lang="zh-CN" altLang="en-U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096000" y="5530174"/>
              <a:ext cx="5467359" cy="58340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600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*****</a:t>
              </a:r>
              <a:endParaRPr lang="en-US" altLang="zh-CN" sz="1600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600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*****</a:t>
              </a:r>
              <a:endParaRPr lang="en-US" altLang="zh-CN" sz="1600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625" y="1916430"/>
            <a:ext cx="4032885" cy="3025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544955"/>
            <a:ext cx="6134400" cy="37404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82996" y="505509"/>
            <a:ext cx="12856771" cy="5777625"/>
            <a:chOff x="582996" y="505509"/>
            <a:chExt cx="12856771" cy="5777625"/>
          </a:xfrm>
        </p:grpSpPr>
        <p:sp>
          <p:nvSpPr>
            <p:cNvPr id="17" name="任意多边形 16"/>
            <p:cNvSpPr/>
            <p:nvPr/>
          </p:nvSpPr>
          <p:spPr>
            <a:xfrm>
              <a:off x="5326743" y="2334339"/>
              <a:ext cx="6865257" cy="2162629"/>
            </a:xfrm>
            <a:custGeom>
              <a:avLst/>
              <a:gdLst>
                <a:gd name="connsiteX0" fmla="*/ 690203 w 6865257"/>
                <a:gd name="connsiteY0" fmla="*/ 0 h 2162629"/>
                <a:gd name="connsiteX1" fmla="*/ 6865257 w 6865257"/>
                <a:gd name="connsiteY1" fmla="*/ 0 h 2162629"/>
                <a:gd name="connsiteX2" fmla="*/ 6865257 w 6865257"/>
                <a:gd name="connsiteY2" fmla="*/ 2162629 h 2162629"/>
                <a:gd name="connsiteX3" fmla="*/ 0 w 6865257"/>
                <a:gd name="connsiteY3" fmla="*/ 2162629 h 216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5257" h="2162629">
                  <a:moveTo>
                    <a:pt x="690203" y="0"/>
                  </a:moveTo>
                  <a:lnTo>
                    <a:pt x="6865257" y="0"/>
                  </a:lnTo>
                  <a:lnTo>
                    <a:pt x="6865257" y="2162629"/>
                  </a:lnTo>
                  <a:lnTo>
                    <a:pt x="0" y="2162629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3454400" y="2334340"/>
              <a:ext cx="8737601" cy="2162629"/>
            </a:xfrm>
            <a:custGeom>
              <a:avLst/>
              <a:gdLst>
                <a:gd name="connsiteX0" fmla="*/ 690203 w 8737601"/>
                <a:gd name="connsiteY0" fmla="*/ 0 h 2162629"/>
                <a:gd name="connsiteX1" fmla="*/ 8737601 w 8737601"/>
                <a:gd name="connsiteY1" fmla="*/ 0 h 2162629"/>
                <a:gd name="connsiteX2" fmla="*/ 8737601 w 8737601"/>
                <a:gd name="connsiteY2" fmla="*/ 5658 h 2162629"/>
                <a:gd name="connsiteX3" fmla="*/ 2613346 w 8737601"/>
                <a:gd name="connsiteY3" fmla="*/ 5658 h 2162629"/>
                <a:gd name="connsiteX4" fmla="*/ 1924949 w 8737601"/>
                <a:gd name="connsiteY4" fmla="*/ 2162629 h 2162629"/>
                <a:gd name="connsiteX5" fmla="*/ 0 w 8737601"/>
                <a:gd name="connsiteY5" fmla="*/ 2162629 h 216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37601" h="2162629">
                  <a:moveTo>
                    <a:pt x="690203" y="0"/>
                  </a:moveTo>
                  <a:lnTo>
                    <a:pt x="8737601" y="0"/>
                  </a:lnTo>
                  <a:lnTo>
                    <a:pt x="8737601" y="5658"/>
                  </a:lnTo>
                  <a:lnTo>
                    <a:pt x="2613346" y="5658"/>
                  </a:lnTo>
                  <a:lnTo>
                    <a:pt x="1924949" y="2162629"/>
                  </a:lnTo>
                  <a:lnTo>
                    <a:pt x="0" y="2162629"/>
                  </a:ln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132610" y="2625209"/>
              <a:ext cx="7307157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感谢诸位观看</a:t>
              </a:r>
              <a:endPara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82996" y="5869114"/>
              <a:ext cx="11418504" cy="41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spc="2500" noProof="1" smtClean="0">
                  <a:latin typeface="Century Gothic" panose="020B0502020202020204" pitchFamily="34" charset="0"/>
                  <a:ea typeface="+mj-ea"/>
                </a:rPr>
                <a:t>FEASIBILITY DEMONSTRATION</a:t>
              </a:r>
              <a:endParaRPr lang="en-US" altLang="zh-CN" sz="1400" spc="2500" noProof="1" smtClean="0">
                <a:latin typeface="Century Gothic" panose="020B0502020202020204" pitchFamily="34" charset="0"/>
                <a:ea typeface="+mj-ea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 rot="0">
              <a:off x="1335586" y="505509"/>
              <a:ext cx="1909264" cy="651437"/>
              <a:chOff x="1545136" y="505509"/>
              <a:chExt cx="1909264" cy="651437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1545136" y="505509"/>
                <a:ext cx="1909264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entury Gothic" panose="020B0502020202020204" pitchFamily="34" charset="0"/>
                  </a:rPr>
                  <a:t>NANTONG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545136" y="789970"/>
                <a:ext cx="1909264" cy="366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entury Gothic" panose="020B0502020202020204" pitchFamily="34" charset="0"/>
                  </a:rPr>
                  <a:t>UNIVERSITY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16283" t="10983" r="16667" b="19317"/>
          <a:stretch>
            <a:fillRect/>
          </a:stretch>
        </p:blipFill>
        <p:spPr>
          <a:xfrm>
            <a:off x="495935" y="198755"/>
            <a:ext cx="825500" cy="858520"/>
          </a:xfrm>
          <a:prstGeom prst="rect">
            <a:avLst/>
          </a:prstGeom>
        </p:spPr>
      </p:pic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6205220" y="3531870"/>
            <a:ext cx="5632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rPr>
              <a:t>FEASIBILITY DEMONSTRATION</a:t>
            </a:r>
            <a:endParaRPr lang="en-US" altLang="zh-CN" sz="3200" b="1" dirty="0" smtClean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723900"/>
            <a:ext cx="11333718" cy="6134100"/>
            <a:chOff x="0" y="723900"/>
            <a:chExt cx="11333718" cy="6134100"/>
          </a:xfrm>
        </p:grpSpPr>
        <p:sp>
          <p:nvSpPr>
            <p:cNvPr id="5" name="矩形 4"/>
            <p:cNvSpPr/>
            <p:nvPr/>
          </p:nvSpPr>
          <p:spPr>
            <a:xfrm>
              <a:off x="0" y="723900"/>
              <a:ext cx="8286750" cy="6134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676400"/>
              <a:ext cx="2190750" cy="518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1"/>
            <p:cNvSpPr txBox="1"/>
            <p:nvPr/>
          </p:nvSpPr>
          <p:spPr>
            <a:xfrm>
              <a:off x="1446387" y="1666155"/>
              <a:ext cx="2553584" cy="65973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5200"/>
                </a:lnSpc>
              </a:pPr>
              <a:r>
                <a:rPr lang="en-US" altLang="zh-CN" sz="4000" b="1" dirty="0" smtClean="0"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rPr>
                <a:t>CO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rPr>
                <a:t>NTENTS</a:t>
              </a:r>
              <a:endPara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charset="-122"/>
                <a:cs typeface="微软雅黑" panose="020B0503020204020204" pitchFamily="34" charset="-122"/>
              </a:endParaRPr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2407248" y="2310994"/>
              <a:ext cx="5586377" cy="85344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altLang="zh-CN" sz="9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对大型仪器设备的申购进行科学论证，是为了确保大型仪器设备资源投入的科学性和合理性，避免出现因盲目购置、重复购置、选型不合理等原因导致仪器闲置、利用率不高等现象，充分发挥大型仪器设备在教学、科研和学科建设中作用的必要手段。</a:t>
              </a:r>
              <a:endParaRPr lang="en-US" altLang="zh-CN" sz="900" dirty="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186516" y="3216849"/>
              <a:ext cx="3771777" cy="2982847"/>
              <a:chOff x="2881716" y="3790950"/>
              <a:chExt cx="4475662" cy="3539503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881716" y="3790950"/>
                <a:ext cx="4475662" cy="574306"/>
                <a:chOff x="6953250" y="1332172"/>
                <a:chExt cx="4008412" cy="514350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6953250" y="1332172"/>
                  <a:ext cx="514350" cy="5143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1941B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</a:rPr>
                    <a:t>01</a:t>
                  </a:r>
                  <a:endParaRPr lang="zh-CN" altLang="en-US" b="1" dirty="0">
                    <a:solidFill>
                      <a:srgbClr val="1941B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25" name="文本框 24"/>
                <p:cNvSpPr txBox="1"/>
                <p:nvPr/>
              </p:nvSpPr>
              <p:spPr>
                <a:xfrm>
                  <a:off x="7551712" y="1358514"/>
                  <a:ext cx="3409950" cy="423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需求阐述</a:t>
                  </a:r>
                  <a:endParaRPr lang="zh-CN" altLang="en-US" sz="2000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2881716" y="4779349"/>
                <a:ext cx="4475662" cy="574306"/>
                <a:chOff x="6953250" y="1332172"/>
                <a:chExt cx="4008412" cy="514350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6953250" y="1332172"/>
                  <a:ext cx="514350" cy="5143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1941B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</a:rPr>
                    <a:t>02</a:t>
                  </a:r>
                  <a:endParaRPr lang="zh-CN" altLang="en-US" b="1" dirty="0">
                    <a:solidFill>
                      <a:srgbClr val="1941B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23" name="文本框 22"/>
                <p:cNvSpPr txBox="1"/>
                <p:nvPr/>
              </p:nvSpPr>
              <p:spPr>
                <a:xfrm>
                  <a:off x="7551712" y="1358514"/>
                  <a:ext cx="3409950" cy="423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调研汇报</a:t>
                  </a:r>
                  <a:endParaRPr lang="zh-CN" altLang="en-US" sz="2000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2881716" y="5767748"/>
                <a:ext cx="4475662" cy="574306"/>
                <a:chOff x="6953250" y="1332172"/>
                <a:chExt cx="4008412" cy="514350"/>
              </a:xfrm>
            </p:grpSpPr>
            <p:sp>
              <p:nvSpPr>
                <p:cNvPr id="20" name="矩形 19"/>
                <p:cNvSpPr/>
                <p:nvPr/>
              </p:nvSpPr>
              <p:spPr>
                <a:xfrm>
                  <a:off x="6953250" y="1332172"/>
                  <a:ext cx="514350" cy="5143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1941B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</a:rPr>
                    <a:t>03</a:t>
                  </a:r>
                  <a:endParaRPr lang="zh-CN" altLang="en-US" b="1" dirty="0">
                    <a:solidFill>
                      <a:srgbClr val="1941B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21" name="文本框 20"/>
                <p:cNvSpPr txBox="1"/>
                <p:nvPr/>
              </p:nvSpPr>
              <p:spPr>
                <a:xfrm>
                  <a:off x="7551712" y="1358514"/>
                  <a:ext cx="3409950" cy="423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条件配套</a:t>
                  </a:r>
                  <a:endParaRPr lang="zh-CN" altLang="en-US" sz="2000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2881716" y="6756147"/>
                <a:ext cx="4475662" cy="574306"/>
                <a:chOff x="6953250" y="1332172"/>
                <a:chExt cx="4008412" cy="514350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6953250" y="1332172"/>
                  <a:ext cx="514350" cy="5143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1941B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</a:rPr>
                    <a:t>04</a:t>
                  </a:r>
                  <a:endParaRPr lang="zh-CN" altLang="en-US" b="1" dirty="0">
                    <a:solidFill>
                      <a:srgbClr val="1941B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7551712" y="1358514"/>
                  <a:ext cx="3409950" cy="423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效益分析</a:t>
                  </a:r>
                  <a:endParaRPr lang="zh-CN" altLang="en-US" sz="2000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35" name="组合 34"/>
            <p:cNvGrpSpPr/>
            <p:nvPr/>
          </p:nvGrpSpPr>
          <p:grpSpPr>
            <a:xfrm rot="16200000">
              <a:off x="10052705" y="4181600"/>
              <a:ext cx="1909264" cy="652761"/>
              <a:chOff x="1545136" y="505509"/>
              <a:chExt cx="1909264" cy="652761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1545136" y="505509"/>
                <a:ext cx="1909264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entury Gothic" panose="020B0502020202020204" pitchFamily="34" charset="0"/>
                  </a:rPr>
                  <a:t>NANTONG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545136" y="789970"/>
                <a:ext cx="1909264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entury Gothic" panose="020B0502020202020204" pitchFamily="34" charset="0"/>
                  </a:rPr>
                  <a:t>UNIVERSITY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16283" t="10983" r="16667" b="19317"/>
          <a:stretch>
            <a:fillRect/>
          </a:stretch>
        </p:blipFill>
        <p:spPr>
          <a:xfrm>
            <a:off x="10623550" y="5422265"/>
            <a:ext cx="825500" cy="858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775" y="0"/>
            <a:ext cx="3829050" cy="61626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716593" y="4976376"/>
            <a:ext cx="1887794" cy="18816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35329" y="5184673"/>
            <a:ext cx="6056671" cy="44245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135329" y="1687298"/>
            <a:ext cx="5571259" cy="1673448"/>
            <a:chOff x="563338" y="2442732"/>
            <a:chExt cx="5571259" cy="1673448"/>
          </a:xfrm>
        </p:grpSpPr>
        <p:sp>
          <p:nvSpPr>
            <p:cNvPr id="19" name="Textfeld 29"/>
            <p:cNvSpPr txBox="1"/>
            <p:nvPr/>
          </p:nvSpPr>
          <p:spPr>
            <a:xfrm>
              <a:off x="563338" y="2492659"/>
              <a:ext cx="1665346" cy="1623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/>
              <a:r>
                <a:rPr lang="de-DE" sz="9950" b="1" dirty="0">
                  <a:solidFill>
                    <a:srgbClr val="F9F9F9">
                      <a:lumMod val="25000"/>
                    </a:srgbClr>
                  </a:solidFill>
                  <a:latin typeface="Century Gothic" panose="020B0502020202020204" pitchFamily="34" charset="0"/>
                  <a:cs typeface="+mn-ea"/>
                  <a:sym typeface="+mn-lt"/>
                </a:rPr>
                <a:t>01</a:t>
              </a:r>
              <a:endParaRPr lang="de-DE" sz="9950" b="1" dirty="0">
                <a:solidFill>
                  <a:srgbClr val="F9F9F9">
                    <a:lumMod val="25000"/>
                  </a:srgbClr>
                </a:solidFill>
                <a:latin typeface="Century Gothic" panose="020B0502020202020204" pitchFamily="34" charset="0"/>
                <a:cs typeface="+mn-ea"/>
                <a:sym typeface="+mn-lt"/>
              </a:endParaRPr>
            </a:p>
          </p:txBody>
        </p:sp>
        <p:sp>
          <p:nvSpPr>
            <p:cNvPr id="20" name="Textfeld 29"/>
            <p:cNvSpPr txBox="1"/>
            <p:nvPr/>
          </p:nvSpPr>
          <p:spPr>
            <a:xfrm>
              <a:off x="2220638" y="2442732"/>
              <a:ext cx="3913959" cy="144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/>
              <a:endParaRPr lang="de-DE" sz="4400" b="1" dirty="0">
                <a:solidFill>
                  <a:srgbClr val="F9F9F9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defTabSz="228600"/>
              <a:r>
                <a:rPr lang="zh-CN" altLang="en-US" sz="4400" b="1" dirty="0" smtClean="0">
                  <a:solidFill>
                    <a:srgbClr val="F9F9F9">
                      <a:lumMod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需求阐述</a:t>
              </a:r>
              <a:endParaRPr lang="de-DE" sz="4400" b="1" dirty="0">
                <a:solidFill>
                  <a:srgbClr val="F9F9F9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0" name="Textfeld 78"/>
          <p:cNvSpPr txBox="1"/>
          <p:nvPr/>
        </p:nvSpPr>
        <p:spPr>
          <a:xfrm>
            <a:off x="6177388" y="3476514"/>
            <a:ext cx="1690621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lnSpc>
                <a:spcPct val="150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1.1 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购置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介绍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1.2 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经费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预算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1.3 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仪器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用途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endParaRPr lang="en-US" altLang="zh-CN" sz="1400" dirty="0" smtClean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feld 78"/>
          <p:cNvSpPr txBox="1"/>
          <p:nvPr/>
        </p:nvSpPr>
        <p:spPr>
          <a:xfrm>
            <a:off x="7800675" y="3476513"/>
            <a:ext cx="1690621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lnSpc>
                <a:spcPct val="150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1.4 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技术指标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1.5 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必要性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endParaRPr lang="en-US" altLang="zh-CN" sz="1400" dirty="0" smtClean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5837" y="503391"/>
            <a:ext cx="3287396" cy="787600"/>
            <a:chOff x="766853" y="1572536"/>
            <a:chExt cx="3287396" cy="787600"/>
          </a:xfrm>
        </p:grpSpPr>
        <p:sp>
          <p:nvSpPr>
            <p:cNvPr id="5" name="TextBox 1"/>
            <p:cNvSpPr txBox="1"/>
            <p:nvPr/>
          </p:nvSpPr>
          <p:spPr>
            <a:xfrm>
              <a:off x="766853" y="1572536"/>
              <a:ext cx="2085975" cy="53403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810"/>
                </a:lnSpc>
              </a:pPr>
              <a:r>
                <a:rPr lang="en-US" altLang="zh-CN" sz="29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01 </a:t>
              </a:r>
              <a:r>
                <a:rPr lang="zh-CN" altLang="en-US" sz="296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需求阐述</a:t>
              </a:r>
              <a:endParaRPr lang="zh-CN" altLang="en-US" sz="296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" name="TextBox 1"/>
            <p:cNvSpPr txBox="1"/>
            <p:nvPr/>
          </p:nvSpPr>
          <p:spPr>
            <a:xfrm>
              <a:off x="766854" y="2002631"/>
              <a:ext cx="3287395" cy="35750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l">
                <a:lnSpc>
                  <a:spcPts val="2435"/>
                </a:lnSpc>
              </a:pPr>
              <a:r>
                <a:rPr lang="en-US" altLang="zh-CN" sz="1905" b="1" dirty="0"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rPr>
                <a:t>REQUIREMENT ELABORATION</a:t>
              </a:r>
              <a:endParaRPr lang="en-US" altLang="zh-CN" sz="1905" b="1" dirty="0">
                <a:latin typeface="Century Gothic" panose="020B0502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28955" y="2885440"/>
            <a:ext cx="10881360" cy="984885"/>
            <a:chOff x="6096000" y="5128967"/>
            <a:chExt cx="5638800" cy="984608"/>
          </a:xfrm>
        </p:grpSpPr>
        <p:sp>
          <p:nvSpPr>
            <p:cNvPr id="10" name="文本框 9"/>
            <p:cNvSpPr txBox="1"/>
            <p:nvPr/>
          </p:nvSpPr>
          <p:spPr>
            <a:xfrm>
              <a:off x="6096000" y="5128967"/>
              <a:ext cx="5638800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 smtClean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仪器主要用途</a:t>
              </a:r>
              <a:r>
                <a:rPr lang="zh-CN" altLang="en-US" sz="1800" dirty="0" smtClean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：</a:t>
              </a:r>
              <a:endParaRPr lang="zh-CN" altLang="en-U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096000" y="5530174"/>
              <a:ext cx="5467359" cy="583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600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*****</a:t>
              </a:r>
              <a:endParaRPr lang="en-US" altLang="zh-CN" sz="1600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600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*****</a:t>
              </a:r>
              <a:endParaRPr lang="en-US" altLang="zh-CN" sz="1600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45465" y="1618615"/>
            <a:ext cx="10739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设备名称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：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</a:t>
            </a:r>
            <a:endParaRPr lang="en-US" altLang="zh-CN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5465" y="2434590"/>
            <a:ext cx="10740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经费来源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：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经费</a:t>
            </a:r>
            <a:endParaRPr lang="zh-CN" altLang="en-US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6100" y="2015490"/>
            <a:ext cx="10532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预算总额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：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万元</a:t>
            </a:r>
            <a:endParaRPr lang="zh-CN" altLang="en-US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5837" y="503391"/>
            <a:ext cx="3287396" cy="787600"/>
            <a:chOff x="766853" y="1572536"/>
            <a:chExt cx="3287396" cy="787600"/>
          </a:xfrm>
        </p:grpSpPr>
        <p:sp>
          <p:nvSpPr>
            <p:cNvPr id="5" name="TextBox 1"/>
            <p:cNvSpPr txBox="1"/>
            <p:nvPr/>
          </p:nvSpPr>
          <p:spPr>
            <a:xfrm>
              <a:off x="766853" y="1572536"/>
              <a:ext cx="2085975" cy="53403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810"/>
                </a:lnSpc>
              </a:pPr>
              <a:r>
                <a:rPr lang="en-US" altLang="zh-CN" sz="29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01 </a:t>
              </a:r>
              <a:r>
                <a:rPr lang="zh-CN" altLang="en-US" sz="296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需求阐述</a:t>
              </a:r>
              <a:endParaRPr lang="zh-CN" altLang="en-US" sz="296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" name="TextBox 1"/>
            <p:cNvSpPr txBox="1"/>
            <p:nvPr/>
          </p:nvSpPr>
          <p:spPr>
            <a:xfrm>
              <a:off x="766854" y="2002631"/>
              <a:ext cx="3287395" cy="35750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l">
                <a:lnSpc>
                  <a:spcPts val="2435"/>
                </a:lnSpc>
              </a:pPr>
              <a:r>
                <a:rPr lang="en-US" altLang="zh-CN" sz="1905" b="1" dirty="0"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rPr>
                <a:t>REQUIREMENT ELABORATION</a:t>
              </a:r>
              <a:endParaRPr lang="en-US" altLang="zh-CN" sz="1905" b="1" dirty="0">
                <a:latin typeface="Century Gothic" panose="020B0502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5625" y="1651000"/>
            <a:ext cx="10881360" cy="984884"/>
            <a:chOff x="6096000" y="5128967"/>
            <a:chExt cx="5638800" cy="984608"/>
          </a:xfrm>
        </p:grpSpPr>
        <p:sp>
          <p:nvSpPr>
            <p:cNvPr id="7" name="文本框 6"/>
            <p:cNvSpPr txBox="1"/>
            <p:nvPr/>
          </p:nvSpPr>
          <p:spPr>
            <a:xfrm>
              <a:off x="6096000" y="5128967"/>
              <a:ext cx="5638800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800" b="1" dirty="0" smtClean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购置的必要性和紧迫性</a:t>
              </a:r>
              <a:r>
                <a:rPr lang="zh-CN" altLang="en-US" sz="1800" dirty="0" smtClean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：</a:t>
              </a:r>
              <a:endParaRPr lang="zh-CN" altLang="en-U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096000" y="5530174"/>
              <a:ext cx="5467359" cy="58340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600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*****</a:t>
              </a:r>
              <a:endParaRPr lang="en-US" altLang="zh-CN" sz="1600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600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*****</a:t>
              </a:r>
              <a:endParaRPr lang="en-US" altLang="zh-CN" sz="1600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775" y="0"/>
            <a:ext cx="3829050" cy="61626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716593" y="4976376"/>
            <a:ext cx="1887794" cy="18816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35329" y="5184673"/>
            <a:ext cx="6056671" cy="44245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135329" y="1687298"/>
            <a:ext cx="5571259" cy="1672352"/>
            <a:chOff x="563338" y="2442732"/>
            <a:chExt cx="5571259" cy="1672352"/>
          </a:xfrm>
        </p:grpSpPr>
        <p:sp>
          <p:nvSpPr>
            <p:cNvPr id="19" name="Textfeld 29"/>
            <p:cNvSpPr txBox="1"/>
            <p:nvPr/>
          </p:nvSpPr>
          <p:spPr>
            <a:xfrm>
              <a:off x="563338" y="2492659"/>
              <a:ext cx="1665346" cy="162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/>
              <a:r>
                <a:rPr lang="de-DE" sz="9950" b="1" dirty="0">
                  <a:solidFill>
                    <a:srgbClr val="F9F9F9">
                      <a:lumMod val="25000"/>
                    </a:srgbClr>
                  </a:solidFill>
                  <a:latin typeface="Century Gothic" panose="020B0502020202020204" pitchFamily="34" charset="0"/>
                  <a:cs typeface="+mn-ea"/>
                  <a:sym typeface="+mn-lt"/>
                </a:rPr>
                <a:t>0</a:t>
              </a:r>
              <a:r>
                <a:rPr lang="en-US" altLang="de-DE" sz="9950" b="1" dirty="0">
                  <a:solidFill>
                    <a:srgbClr val="F9F9F9">
                      <a:lumMod val="25000"/>
                    </a:srgbClr>
                  </a:solidFill>
                  <a:latin typeface="Century Gothic" panose="020B0502020202020204" pitchFamily="34" charset="0"/>
                  <a:cs typeface="+mn-ea"/>
                  <a:sym typeface="+mn-lt"/>
                </a:rPr>
                <a:t>2</a:t>
              </a:r>
              <a:endParaRPr lang="en-US" altLang="de-DE" sz="9950" b="1" dirty="0">
                <a:solidFill>
                  <a:srgbClr val="F9F9F9">
                    <a:lumMod val="25000"/>
                  </a:srgbClr>
                </a:solidFill>
                <a:latin typeface="Century Gothic" panose="020B0502020202020204" pitchFamily="34" charset="0"/>
                <a:cs typeface="+mn-ea"/>
                <a:sym typeface="+mn-lt"/>
              </a:endParaRPr>
            </a:p>
          </p:txBody>
        </p:sp>
        <p:sp>
          <p:nvSpPr>
            <p:cNvPr id="20" name="Textfeld 29"/>
            <p:cNvSpPr txBox="1"/>
            <p:nvPr/>
          </p:nvSpPr>
          <p:spPr>
            <a:xfrm>
              <a:off x="2220638" y="2442732"/>
              <a:ext cx="3913959" cy="144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/>
              <a:endParaRPr lang="de-DE" sz="4400" b="1" dirty="0">
                <a:solidFill>
                  <a:srgbClr val="F9F9F9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defTabSz="228600"/>
              <a:r>
                <a:rPr lang="zh-CN" altLang="en-US" sz="4400" b="1" dirty="0" smtClean="0">
                  <a:solidFill>
                    <a:srgbClr val="F9F9F9">
                      <a:lumMod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调研汇报</a:t>
              </a:r>
              <a:endParaRPr lang="de-DE" sz="4400" b="1" dirty="0">
                <a:solidFill>
                  <a:srgbClr val="F9F9F9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0" name="Textfeld 78"/>
          <p:cNvSpPr txBox="1"/>
          <p:nvPr/>
        </p:nvSpPr>
        <p:spPr>
          <a:xfrm>
            <a:off x="6177388" y="3476514"/>
            <a:ext cx="1690621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lnSpc>
                <a:spcPct val="150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2.1 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选型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要求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2.2 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典型用户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endParaRPr lang="en-US" altLang="zh-CN" sz="1400" dirty="0" smtClean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5837" y="503391"/>
            <a:ext cx="2112646" cy="787600"/>
            <a:chOff x="766853" y="1572536"/>
            <a:chExt cx="2112646" cy="787600"/>
          </a:xfrm>
        </p:grpSpPr>
        <p:sp>
          <p:nvSpPr>
            <p:cNvPr id="5" name="TextBox 1"/>
            <p:cNvSpPr txBox="1"/>
            <p:nvPr/>
          </p:nvSpPr>
          <p:spPr>
            <a:xfrm>
              <a:off x="766853" y="1572536"/>
              <a:ext cx="2085975" cy="53403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810"/>
                </a:lnSpc>
              </a:pPr>
              <a:r>
                <a:rPr lang="en-US" altLang="zh-CN" sz="29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02 </a:t>
              </a:r>
              <a:r>
                <a:rPr lang="zh-CN" altLang="en-US" sz="296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调研汇报</a:t>
              </a:r>
              <a:endParaRPr lang="zh-CN" altLang="en-US" sz="296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" name="TextBox 1"/>
            <p:cNvSpPr txBox="1"/>
            <p:nvPr/>
          </p:nvSpPr>
          <p:spPr>
            <a:xfrm>
              <a:off x="766854" y="2002631"/>
              <a:ext cx="2112645" cy="35750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l">
                <a:lnSpc>
                  <a:spcPts val="2435"/>
                </a:lnSpc>
              </a:pPr>
              <a:r>
                <a:rPr lang="en-US" altLang="zh-CN" sz="1905" b="1" dirty="0"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rPr>
                <a:t>RESEARCH REPORT </a:t>
              </a:r>
              <a:endParaRPr lang="en-US" altLang="zh-CN" sz="1905" b="1" dirty="0">
                <a:latin typeface="Century Gothic" panose="020B0502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6380" y="2009775"/>
            <a:ext cx="4333240" cy="4178300"/>
          </a:xfrm>
          <a:prstGeom prst="rect">
            <a:avLst/>
          </a:prstGeom>
        </p:spPr>
      </p:pic>
      <p:sp>
        <p:nvSpPr>
          <p:cNvPr id="13" name="矩形 36"/>
          <p:cNvSpPr>
            <a:spLocks noChangeArrowheads="1"/>
          </p:cNvSpPr>
          <p:nvPr/>
        </p:nvSpPr>
        <p:spPr bwMode="auto">
          <a:xfrm>
            <a:off x="7056264" y="1610850"/>
            <a:ext cx="263435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*****</a:t>
            </a: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电镜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40"/>
          <p:cNvSpPr>
            <a:spLocks noChangeArrowheads="1"/>
          </p:cNvSpPr>
          <p:nvPr/>
        </p:nvSpPr>
        <p:spPr bwMode="auto">
          <a:xfrm>
            <a:off x="6879590" y="2294255"/>
            <a:ext cx="4323715" cy="336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l">
              <a:lnSpc>
                <a:spcPct val="130000"/>
              </a:lnSpc>
              <a:spcBef>
                <a:spcPts val="800"/>
              </a:spcBef>
            </a:pPr>
            <a:r>
              <a:rPr lang="zh-CN" sz="1600" b="1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品牌</a:t>
            </a:r>
            <a:r>
              <a:rPr lang="zh-CN" sz="1600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**</a:t>
            </a:r>
            <a:endParaRPr lang="zh-CN" sz="1600" dirty="0" smtClean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130000"/>
              </a:lnSpc>
              <a:spcBef>
                <a:spcPts val="800"/>
              </a:spcBef>
            </a:pPr>
            <a:r>
              <a:rPr lang="zh-CN" sz="1600" b="1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型号</a:t>
            </a:r>
            <a:r>
              <a:rPr lang="zh-CN" sz="1600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**</a:t>
            </a:r>
            <a:endParaRPr lang="zh-CN" sz="1600" dirty="0" smtClean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130000"/>
              </a:lnSpc>
              <a:spcBef>
                <a:spcPts val="800"/>
              </a:spcBef>
            </a:pPr>
            <a:r>
              <a:rPr lang="zh-CN" sz="1600" b="1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价格</a:t>
            </a:r>
            <a:r>
              <a:rPr lang="zh-CN" sz="1600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**</a:t>
            </a:r>
            <a:r>
              <a:rPr lang="zh-CN" altLang="en-US" sz="1600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万元</a:t>
            </a:r>
            <a:endParaRPr lang="zh-CN" sz="1600" dirty="0" smtClean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130000"/>
              </a:lnSpc>
              <a:spcBef>
                <a:spcPts val="800"/>
              </a:spcBef>
            </a:pPr>
            <a:r>
              <a:rPr lang="zh-CN" sz="1600" b="1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性能指标</a:t>
            </a:r>
            <a:r>
              <a:rPr lang="zh-CN" sz="1600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endParaRPr lang="zh-CN" sz="1600" dirty="0" smtClean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130000"/>
              </a:lnSpc>
              <a:spcBef>
                <a:spcPts val="800"/>
              </a:spcBef>
            </a:pP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*****</a:t>
            </a:r>
            <a:endParaRPr lang="en-US" altLang="zh-CN" sz="1600" dirty="0" smtClean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130000"/>
              </a:lnSpc>
              <a:spcBef>
                <a:spcPts val="800"/>
              </a:spcBef>
            </a:pP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*****</a:t>
            </a:r>
            <a:endParaRPr lang="zh-CN" sz="1600" dirty="0" smtClean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130000"/>
              </a:lnSpc>
              <a:spcBef>
                <a:spcPts val="800"/>
              </a:spcBef>
            </a:pPr>
            <a:r>
              <a:rPr lang="zh-CN" sz="1600" b="1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典型用户</a:t>
            </a:r>
            <a:r>
              <a:rPr lang="zh-CN" sz="1600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endParaRPr lang="zh-CN" sz="1600" dirty="0" smtClean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130000"/>
              </a:lnSpc>
              <a:spcBef>
                <a:spcPts val="800"/>
              </a:spcBef>
            </a:pP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****</a:t>
            </a:r>
            <a:r>
              <a:rPr lang="zh-CN" altLang="en-US" sz="1600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大学、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****</a:t>
            </a:r>
            <a:r>
              <a:rPr lang="zh-CN" altLang="en-US" sz="1600" dirty="0" smtClean="0">
                <a:solidFill>
                  <a:schemeClr val="tx2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研究院</a:t>
            </a:r>
            <a:endParaRPr lang="zh-CN" altLang="en-US" sz="1600" dirty="0" smtClean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775" y="0"/>
            <a:ext cx="3829050" cy="61626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716593" y="4976376"/>
            <a:ext cx="1887794" cy="18816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35329" y="5184673"/>
            <a:ext cx="6056671" cy="44245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135329" y="1687298"/>
            <a:ext cx="5571259" cy="1672352"/>
            <a:chOff x="563338" y="2442732"/>
            <a:chExt cx="5571259" cy="1672352"/>
          </a:xfrm>
        </p:grpSpPr>
        <p:sp>
          <p:nvSpPr>
            <p:cNvPr id="19" name="Textfeld 29"/>
            <p:cNvSpPr txBox="1"/>
            <p:nvPr/>
          </p:nvSpPr>
          <p:spPr>
            <a:xfrm>
              <a:off x="563338" y="2492659"/>
              <a:ext cx="1665346" cy="162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/>
              <a:r>
                <a:rPr lang="de-DE" sz="9950" b="1" dirty="0">
                  <a:solidFill>
                    <a:srgbClr val="F9F9F9">
                      <a:lumMod val="25000"/>
                    </a:srgbClr>
                  </a:solidFill>
                  <a:latin typeface="Century Gothic" panose="020B0502020202020204" pitchFamily="34" charset="0"/>
                  <a:cs typeface="+mn-ea"/>
                  <a:sym typeface="+mn-lt"/>
                </a:rPr>
                <a:t>0</a:t>
              </a:r>
              <a:r>
                <a:rPr lang="en-US" altLang="de-DE" sz="9950" b="1" dirty="0">
                  <a:solidFill>
                    <a:srgbClr val="F9F9F9">
                      <a:lumMod val="25000"/>
                    </a:srgbClr>
                  </a:solidFill>
                  <a:latin typeface="Century Gothic" panose="020B0502020202020204" pitchFamily="34" charset="0"/>
                  <a:cs typeface="+mn-ea"/>
                  <a:sym typeface="+mn-lt"/>
                </a:rPr>
                <a:t>3</a:t>
              </a:r>
              <a:endParaRPr lang="en-US" altLang="de-DE" sz="9950" b="1" dirty="0">
                <a:solidFill>
                  <a:srgbClr val="F9F9F9">
                    <a:lumMod val="25000"/>
                  </a:srgbClr>
                </a:solidFill>
                <a:latin typeface="Century Gothic" panose="020B0502020202020204" pitchFamily="34" charset="0"/>
                <a:cs typeface="+mn-ea"/>
                <a:sym typeface="+mn-lt"/>
              </a:endParaRPr>
            </a:p>
          </p:txBody>
        </p:sp>
        <p:sp>
          <p:nvSpPr>
            <p:cNvPr id="20" name="Textfeld 29"/>
            <p:cNvSpPr txBox="1"/>
            <p:nvPr/>
          </p:nvSpPr>
          <p:spPr>
            <a:xfrm>
              <a:off x="2220638" y="2442732"/>
              <a:ext cx="3913959" cy="144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/>
              <a:endParaRPr lang="de-DE" sz="4400" b="1" dirty="0">
                <a:solidFill>
                  <a:srgbClr val="F9F9F9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defTabSz="228600"/>
              <a:r>
                <a:rPr lang="zh-CN" altLang="en-US" sz="4400" b="1" dirty="0" smtClean="0">
                  <a:solidFill>
                    <a:srgbClr val="F9F9F9">
                      <a:lumMod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条件配套</a:t>
              </a:r>
              <a:endParaRPr lang="zh-CN" altLang="en-US" sz="4400" b="1" dirty="0" smtClean="0">
                <a:solidFill>
                  <a:srgbClr val="F9F9F9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0" name="Textfeld 78"/>
          <p:cNvSpPr txBox="1"/>
          <p:nvPr/>
        </p:nvSpPr>
        <p:spPr>
          <a:xfrm>
            <a:off x="6177388" y="3476514"/>
            <a:ext cx="1690621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lnSpc>
                <a:spcPct val="150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3.1 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经费情况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3.2 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场地情况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3.3 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人员情况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3.4 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维护情况</a:t>
            </a:r>
            <a:endParaRPr lang="en-US" altLang="zh-CN" sz="1400" dirty="0" smtClean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endParaRPr lang="en-US" altLang="zh-CN" sz="1400" dirty="0" smtClean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5837" y="503391"/>
            <a:ext cx="2863216" cy="787600"/>
            <a:chOff x="766853" y="1572536"/>
            <a:chExt cx="2863216" cy="787600"/>
          </a:xfrm>
        </p:grpSpPr>
        <p:sp>
          <p:nvSpPr>
            <p:cNvPr id="5" name="TextBox 1"/>
            <p:cNvSpPr txBox="1"/>
            <p:nvPr/>
          </p:nvSpPr>
          <p:spPr>
            <a:xfrm>
              <a:off x="766853" y="1572536"/>
              <a:ext cx="2085975" cy="53403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810"/>
                </a:lnSpc>
              </a:pPr>
              <a:r>
                <a:rPr lang="en-US" altLang="zh-CN" sz="29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03 </a:t>
              </a:r>
              <a:r>
                <a:rPr lang="zh-CN" altLang="en-US" sz="296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条件配套</a:t>
              </a:r>
              <a:endParaRPr lang="zh-CN" altLang="en-US" sz="296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" name="TextBox 1"/>
            <p:cNvSpPr txBox="1"/>
            <p:nvPr/>
          </p:nvSpPr>
          <p:spPr>
            <a:xfrm>
              <a:off x="766854" y="2002631"/>
              <a:ext cx="2863215" cy="35750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l">
                <a:lnSpc>
                  <a:spcPts val="2435"/>
                </a:lnSpc>
              </a:pPr>
              <a:r>
                <a:rPr lang="en-US" altLang="zh-CN" sz="1905" b="1" dirty="0"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rPr>
                <a:t>MATCHING CONDITIONS</a:t>
              </a:r>
              <a:endParaRPr lang="en-US" altLang="zh-CN" sz="1905" b="1" dirty="0">
                <a:latin typeface="Century Gothic" panose="020B0502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55625" y="1535430"/>
            <a:ext cx="4166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购置经费情况</a:t>
            </a:r>
            <a:r>
              <a:rPr lang="zh-CN" altLang="en-U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：经费名称</a:t>
            </a:r>
            <a:r>
              <a:rPr lang="en-US" altLang="zh-CN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****</a:t>
            </a:r>
            <a:r>
              <a:rPr lang="zh-CN" altLang="en-U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已落实</a:t>
            </a:r>
            <a:endParaRPr lang="zh-CN" altLang="en-US" sz="18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5625" y="2047240"/>
            <a:ext cx="3848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场地情况</a:t>
            </a:r>
            <a:r>
              <a:rPr lang="zh-CN" altLang="en-U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：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****</a:t>
            </a:r>
            <a:r>
              <a:rPr lang="zh-CN" altLang="en-U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楼，</a:t>
            </a:r>
            <a:r>
              <a:rPr lang="en-US" altLang="zh-CN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</a:t>
            </a:r>
            <a:r>
              <a:rPr lang="zh-CN" altLang="en-U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平方米</a:t>
            </a:r>
            <a:endParaRPr lang="zh-CN" altLang="en-US" sz="18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5625" y="4154170"/>
            <a:ext cx="10881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人员情况</a:t>
            </a:r>
            <a:r>
              <a:rPr lang="zh-CN" altLang="en-U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：</a:t>
            </a:r>
            <a:r>
              <a:rPr lang="en-US" altLang="zh-CN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****</a:t>
            </a:r>
            <a:endParaRPr lang="en-US" altLang="zh-CN" sz="18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5625" y="4622165"/>
            <a:ext cx="4745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后期维护经费情况</a:t>
            </a:r>
            <a:r>
              <a:rPr lang="zh-CN" altLang="en-U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：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经费名称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****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已落实</a:t>
            </a:r>
            <a:endParaRPr lang="en-US" altLang="zh-CN" sz="18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图片 12" descr="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8640" y="1542415"/>
            <a:ext cx="5721350" cy="391033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55625" y="2648585"/>
            <a:ext cx="5270500" cy="1477645"/>
            <a:chOff x="6096000" y="5128967"/>
            <a:chExt cx="5638800" cy="1477229"/>
          </a:xfrm>
        </p:grpSpPr>
        <p:sp>
          <p:nvSpPr>
            <p:cNvPr id="12" name="文本框 11"/>
            <p:cNvSpPr txBox="1"/>
            <p:nvPr/>
          </p:nvSpPr>
          <p:spPr>
            <a:xfrm>
              <a:off x="6096000" y="5128967"/>
              <a:ext cx="5638800" cy="368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 dirty="0" smtClean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  <a:sym typeface="+mn-ea"/>
                </a:rPr>
                <a:t>水、电、空调、地面情况</a:t>
              </a:r>
              <a:r>
                <a:rPr lang="zh-CN" altLang="en-US" sz="1800" dirty="0" smtClean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</a:rPr>
                <a:t>：</a:t>
              </a:r>
              <a:endParaRPr lang="zh-CN" altLang="en-US" sz="18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0" y="5530174"/>
              <a:ext cx="5467359" cy="107602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600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*****</a:t>
              </a:r>
              <a:endParaRPr lang="en-US" altLang="zh-CN" sz="1600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600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*****</a:t>
              </a:r>
              <a:endParaRPr lang="en-US" altLang="zh-CN" sz="1600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600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*****</a:t>
              </a:r>
              <a:endParaRPr lang="en-US" altLang="zh-CN" sz="1600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600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*****</a:t>
              </a:r>
              <a:endParaRPr lang="en-US" altLang="zh-CN" sz="1600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PRESENTATION_TITLE" val="09130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WPS 演示</Application>
  <PresentationFormat>宽屏</PresentationFormat>
  <Paragraphs>169</Paragraphs>
  <Slides>12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等线</vt:lpstr>
      <vt:lpstr>Calibri</vt:lpstr>
      <vt:lpstr>方正兰亭中黑_GBK</vt:lpstr>
      <vt:lpstr>黑体</vt:lpstr>
      <vt:lpstr>Century Gothic</vt:lpstr>
      <vt:lpstr>微软雅黑 Light</vt:lpstr>
      <vt:lpstr>思源黑体 CN Heavy</vt:lpstr>
      <vt:lpstr>LilyUPC</vt:lpstr>
      <vt:lpstr>Microsoft Sans Serif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南通大学</dc:creator>
  <dc:description>http://www.ypppt.com/</dc:description>
  <cp:lastModifiedBy>大甲</cp:lastModifiedBy>
  <cp:revision>43</cp:revision>
  <dcterms:created xsi:type="dcterms:W3CDTF">2017-09-08T08:49:00Z</dcterms:created>
  <dcterms:modified xsi:type="dcterms:W3CDTF">2019-12-20T05:55:14Z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